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7" r:id="rId3"/>
    <p:sldId id="27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BA6"/>
    <a:srgbClr val="425B72"/>
    <a:srgbClr val="002060"/>
    <a:srgbClr val="85A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6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3CE660D-81FA-4F3F-A94A-03FBA48C85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34EFC9-5AA6-4DB1-B949-151765D509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3BB55-A60E-4590-BE5B-DDFBACC58FD5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7450EE-4B45-4A05-A952-FB9B26DA39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56B43E-322A-4492-AC4A-345CD598C9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6CD98-24C6-4358-96CE-70539F2113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137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A2131-28E3-421B-B405-AEB0B38F5FF9}" type="datetimeFigureOut">
              <a:rPr lang="zh-CN" altLang="en-US" smtClean="0"/>
              <a:t>2021/6/21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2B137-8260-4B48-9B7A-1833B48750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6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450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47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1856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2800" y="989012"/>
            <a:ext cx="6207760" cy="109855"/>
          </a:xfrm>
          <a:custGeom>
            <a:avLst/>
            <a:gdLst/>
            <a:ahLst/>
            <a:cxnLst/>
            <a:rect l="l" t="t" r="r" b="b"/>
            <a:pathLst>
              <a:path w="6207759" h="109855">
                <a:moveTo>
                  <a:pt x="6207340" y="0"/>
                </a:moveTo>
                <a:lnTo>
                  <a:pt x="0" y="0"/>
                </a:lnTo>
                <a:lnTo>
                  <a:pt x="0" y="109537"/>
                </a:lnTo>
                <a:lnTo>
                  <a:pt x="6207340" y="109537"/>
                </a:lnTo>
                <a:lnTo>
                  <a:pt x="620734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00" y="989012"/>
            <a:ext cx="10611485" cy="0"/>
          </a:xfrm>
          <a:custGeom>
            <a:avLst/>
            <a:gdLst/>
            <a:ahLst/>
            <a:cxnLst/>
            <a:rect l="l" t="t" r="r" b="b"/>
            <a:pathLst>
              <a:path w="10611485">
                <a:moveTo>
                  <a:pt x="0" y="0"/>
                </a:moveTo>
                <a:lnTo>
                  <a:pt x="106109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10947086" y="0"/>
                </a:moveTo>
                <a:lnTo>
                  <a:pt x="0" y="0"/>
                </a:lnTo>
                <a:lnTo>
                  <a:pt x="0" y="2442552"/>
                </a:lnTo>
                <a:lnTo>
                  <a:pt x="10947086" y="2442552"/>
                </a:lnTo>
                <a:lnTo>
                  <a:pt x="10947086" y="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0" y="0"/>
                </a:moveTo>
                <a:lnTo>
                  <a:pt x="10947106" y="0"/>
                </a:lnTo>
                <a:lnTo>
                  <a:pt x="10947106" y="2442561"/>
                </a:lnTo>
                <a:lnTo>
                  <a:pt x="0" y="24425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3226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2800" y="989012"/>
            <a:ext cx="6207760" cy="109855"/>
          </a:xfrm>
          <a:custGeom>
            <a:avLst/>
            <a:gdLst/>
            <a:ahLst/>
            <a:cxnLst/>
            <a:rect l="l" t="t" r="r" b="b"/>
            <a:pathLst>
              <a:path w="6207759" h="109855">
                <a:moveTo>
                  <a:pt x="6207340" y="0"/>
                </a:moveTo>
                <a:lnTo>
                  <a:pt x="0" y="0"/>
                </a:lnTo>
                <a:lnTo>
                  <a:pt x="0" y="109537"/>
                </a:lnTo>
                <a:lnTo>
                  <a:pt x="6207340" y="109537"/>
                </a:lnTo>
                <a:lnTo>
                  <a:pt x="620734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00" y="989012"/>
            <a:ext cx="10611485" cy="0"/>
          </a:xfrm>
          <a:custGeom>
            <a:avLst/>
            <a:gdLst/>
            <a:ahLst/>
            <a:cxnLst/>
            <a:rect l="l" t="t" r="r" b="b"/>
            <a:pathLst>
              <a:path w="10611485">
                <a:moveTo>
                  <a:pt x="0" y="0"/>
                </a:moveTo>
                <a:lnTo>
                  <a:pt x="106109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10947086" y="0"/>
                </a:moveTo>
                <a:lnTo>
                  <a:pt x="0" y="0"/>
                </a:lnTo>
                <a:lnTo>
                  <a:pt x="0" y="2442552"/>
                </a:lnTo>
                <a:lnTo>
                  <a:pt x="10947086" y="2442552"/>
                </a:lnTo>
                <a:lnTo>
                  <a:pt x="10947086" y="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44913" y="2259799"/>
            <a:ext cx="10947400" cy="2442845"/>
          </a:xfrm>
          <a:custGeom>
            <a:avLst/>
            <a:gdLst/>
            <a:ahLst/>
            <a:cxnLst/>
            <a:rect l="l" t="t" r="r" b="b"/>
            <a:pathLst>
              <a:path w="10947400" h="2442845">
                <a:moveTo>
                  <a:pt x="0" y="0"/>
                </a:moveTo>
                <a:lnTo>
                  <a:pt x="10947106" y="0"/>
                </a:lnTo>
                <a:lnTo>
                  <a:pt x="10947106" y="2442561"/>
                </a:lnTo>
                <a:lnTo>
                  <a:pt x="0" y="24425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1737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258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徽标, 公司名称&#10;&#10;描述已自动生成">
            <a:extLst>
              <a:ext uri="{FF2B5EF4-FFF2-40B4-BE49-F238E27FC236}">
                <a16:creationId xmlns:a16="http://schemas.microsoft.com/office/drawing/2014/main" id="{7088A35E-435F-48E4-9146-0E1A137BB3F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1455" y1="33333" x2="19273" y2="37158"/>
                        <a14:foregroundMark x1="26909" y1="33333" x2="28727" y2="60656"/>
                        <a14:foregroundMark x1="28727" y1="60656" x2="69455" y2="68306"/>
                        <a14:foregroundMark x1="69455" y1="68306" x2="87273" y2="59016"/>
                        <a14:foregroundMark x1="87273" y1="59016" x2="75273" y2="31148"/>
                        <a14:foregroundMark x1="75273" y1="31148" x2="34182" y2="26776"/>
                        <a14:foregroundMark x1="34182" y1="26776" x2="14545" y2="34426"/>
                        <a14:foregroundMark x1="14545" y1="34426" x2="17091" y2="50273"/>
                        <a14:foregroundMark x1="19636" y1="34973" x2="26182" y2="63934"/>
                        <a14:foregroundMark x1="26182" y1="63934" x2="74545" y2="68852"/>
                        <a14:foregroundMark x1="77818" y1="71038" x2="53091" y2="79781"/>
                        <a14:foregroundMark x1="53091" y1="79781" x2="28000" y2="69945"/>
                        <a14:foregroundMark x1="28000" y1="69945" x2="12727" y2="51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697" y="21152"/>
            <a:ext cx="1781175" cy="1185291"/>
          </a:xfrm>
          <a:prstGeom prst="rect">
            <a:avLst/>
          </a:prstGeom>
        </p:spPr>
      </p:pic>
      <p:sp>
        <p:nvSpPr>
          <p:cNvPr id="16" name="bg object 16"/>
          <p:cNvSpPr/>
          <p:nvPr/>
        </p:nvSpPr>
        <p:spPr>
          <a:xfrm>
            <a:off x="812800" y="989012"/>
            <a:ext cx="6207760" cy="109855"/>
          </a:xfrm>
          <a:custGeom>
            <a:avLst/>
            <a:gdLst/>
            <a:ahLst/>
            <a:cxnLst/>
            <a:rect l="l" t="t" r="r" b="b"/>
            <a:pathLst>
              <a:path w="6207759" h="109855">
                <a:moveTo>
                  <a:pt x="6207340" y="0"/>
                </a:moveTo>
                <a:lnTo>
                  <a:pt x="0" y="0"/>
                </a:lnTo>
                <a:lnTo>
                  <a:pt x="0" y="109537"/>
                </a:lnTo>
                <a:lnTo>
                  <a:pt x="6207340" y="109537"/>
                </a:lnTo>
                <a:lnTo>
                  <a:pt x="620734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2800" y="989012"/>
            <a:ext cx="10611485" cy="0"/>
          </a:xfrm>
          <a:custGeom>
            <a:avLst/>
            <a:gdLst/>
            <a:ahLst/>
            <a:cxnLst/>
            <a:rect l="l" t="t" r="r" b="b"/>
            <a:pathLst>
              <a:path w="10611485">
                <a:moveTo>
                  <a:pt x="0" y="0"/>
                </a:moveTo>
                <a:lnTo>
                  <a:pt x="106109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2800" y="6172198"/>
            <a:ext cx="10566400" cy="0"/>
          </a:xfrm>
          <a:custGeom>
            <a:avLst/>
            <a:gdLst/>
            <a:ahLst/>
            <a:cxnLst/>
            <a:rect l="l" t="t" r="r" b="b"/>
            <a:pathLst>
              <a:path w="10566400">
                <a:moveTo>
                  <a:pt x="0" y="1"/>
                </a:moveTo>
                <a:lnTo>
                  <a:pt x="10566406" y="0"/>
                </a:lnTo>
              </a:path>
            </a:pathLst>
          </a:custGeom>
          <a:ln w="1270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4972" y="306324"/>
            <a:ext cx="9187815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4391" y="1300378"/>
            <a:ext cx="10297160" cy="1395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54715" y="6277553"/>
            <a:ext cx="269875" cy="21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87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9.jpg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emf"/><Relationship Id="rId21" Type="http://schemas.openxmlformats.org/officeDocument/2006/relationships/image" Target="../media/image40.png"/><Relationship Id="rId7" Type="http://schemas.openxmlformats.org/officeDocument/2006/relationships/image" Target="../media/image26.emf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emf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emf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emf"/><Relationship Id="rId9" Type="http://schemas.openxmlformats.org/officeDocument/2006/relationships/image" Target="../media/image28.emf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2">
            <a:extLst>
              <a:ext uri="{FF2B5EF4-FFF2-40B4-BE49-F238E27FC236}">
                <a16:creationId xmlns:a16="http://schemas.microsoft.com/office/drawing/2014/main" id="{4A6AF16A-B6D4-4947-94B6-81D278993B2B}"/>
              </a:ext>
            </a:extLst>
          </p:cNvPr>
          <p:cNvSpPr txBox="1">
            <a:spLocks/>
          </p:cNvSpPr>
          <p:nvPr/>
        </p:nvSpPr>
        <p:spPr>
          <a:xfrm>
            <a:off x="829310" y="1679749"/>
            <a:ext cx="11176000" cy="50353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2400" b="0" i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9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LARNet</a:t>
            </a:r>
            <a:r>
              <a:rPr lang="en-US" altLang="zh-CN" sz="2900" b="1" kern="0" dirty="0">
                <a:latin typeface="Arial" panose="020B0604020202020204" pitchFamily="34" charset="0"/>
                <a:cs typeface="Arial" panose="020B0604020202020204" pitchFamily="34" charset="0"/>
              </a:rPr>
              <a:t>: Lie Algebra Residual Network for Face Recognition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9D7823-A10D-4559-A988-87AF096D1CB5}"/>
              </a:ext>
            </a:extLst>
          </p:cNvPr>
          <p:cNvSpPr txBox="1"/>
          <p:nvPr/>
        </p:nvSpPr>
        <p:spPr>
          <a:xfrm>
            <a:off x="1839371" y="2633777"/>
            <a:ext cx="851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Xiaolong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Yang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Xiaohong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Jia,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Dihong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Gong, Dong-Ming Yan,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Zhifeng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Li, Wei Liu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 descr="蓝色的标志&#10;&#10;描述已自动生成">
            <a:extLst>
              <a:ext uri="{FF2B5EF4-FFF2-40B4-BE49-F238E27FC236}">
                <a16:creationId xmlns:a16="http://schemas.microsoft.com/office/drawing/2014/main" id="{DF2896E6-3920-4F9C-BEFC-9DE6BC078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24" y="3777555"/>
            <a:ext cx="1410674" cy="1410674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27A9ADB-A84B-4577-8E8C-7245C914D882}"/>
              </a:ext>
            </a:extLst>
          </p:cNvPr>
          <p:cNvCxnSpPr/>
          <p:nvPr/>
        </p:nvCxnSpPr>
        <p:spPr>
          <a:xfrm>
            <a:off x="2418576" y="4312444"/>
            <a:ext cx="39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徽标, 图标&#10;&#10;描述已自动生成">
            <a:extLst>
              <a:ext uri="{FF2B5EF4-FFF2-40B4-BE49-F238E27FC236}">
                <a16:creationId xmlns:a16="http://schemas.microsoft.com/office/drawing/2014/main" id="{7C8B50F1-C717-4E61-A147-8B8308A67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14" y="3497194"/>
            <a:ext cx="1971396" cy="1971396"/>
          </a:xfrm>
          <a:prstGeom prst="rect">
            <a:avLst/>
          </a:prstGeom>
        </p:spPr>
      </p:pic>
      <p:pic>
        <p:nvPicPr>
          <p:cNvPr id="20" name="图片 19" descr="图标&#10;&#10;描述已自动生成">
            <a:extLst>
              <a:ext uri="{FF2B5EF4-FFF2-40B4-BE49-F238E27FC236}">
                <a16:creationId xmlns:a16="http://schemas.microsoft.com/office/drawing/2014/main" id="{C9A6C905-A2D4-48EB-80ED-08B8A2D7A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91" y="3815884"/>
            <a:ext cx="1410674" cy="1410674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665D8B73-C26B-421F-AC2F-197B8DB3BE76}"/>
              </a:ext>
            </a:extLst>
          </p:cNvPr>
          <p:cNvSpPr/>
          <p:nvPr/>
        </p:nvSpPr>
        <p:spPr>
          <a:xfrm>
            <a:off x="1950859" y="5267603"/>
            <a:ext cx="1371006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AMSS,CAS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A739D5-9A71-4FFA-8EDB-250CF134B170}"/>
              </a:ext>
            </a:extLst>
          </p:cNvPr>
          <p:cNvSpPr/>
          <p:nvPr/>
        </p:nvSpPr>
        <p:spPr>
          <a:xfrm>
            <a:off x="4375675" y="5276355"/>
            <a:ext cx="752129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UCAS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9077C3-2CEB-4B9B-84A8-7B18563C647D}"/>
              </a:ext>
            </a:extLst>
          </p:cNvPr>
          <p:cNvSpPr/>
          <p:nvPr/>
        </p:nvSpPr>
        <p:spPr>
          <a:xfrm>
            <a:off x="6095999" y="5267603"/>
            <a:ext cx="2215350" cy="4160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Tencent Data Platform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316CB4C-AED7-41F8-B1ED-6A40DD81241C}"/>
              </a:ext>
            </a:extLst>
          </p:cNvPr>
          <p:cNvSpPr/>
          <p:nvPr/>
        </p:nvSpPr>
        <p:spPr>
          <a:xfrm>
            <a:off x="9165110" y="5353812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CASIA</a:t>
            </a:r>
            <a:endParaRPr lang="zh-CN" altLang="en-US" sz="1600" dirty="0"/>
          </a:p>
        </p:txBody>
      </p:sp>
      <p:pic>
        <p:nvPicPr>
          <p:cNvPr id="26" name="图片 25" descr="卡通画&#10;&#10;描述已自动生成">
            <a:extLst>
              <a:ext uri="{FF2B5EF4-FFF2-40B4-BE49-F238E27FC236}">
                <a16:creationId xmlns:a16="http://schemas.microsoft.com/office/drawing/2014/main" id="{A0233B9E-5D62-4F8A-80D5-E656BD1515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836">
            <a:off x="8524305" y="3815151"/>
            <a:ext cx="2080229" cy="137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B3DEECA5-F314-4C83-BDA0-C049447E6B2B}"/>
              </a:ext>
            </a:extLst>
          </p:cNvPr>
          <p:cNvGrpSpPr/>
          <p:nvPr/>
        </p:nvGrpSpPr>
        <p:grpSpPr>
          <a:xfrm>
            <a:off x="6907992" y="598711"/>
            <a:ext cx="4211767" cy="5180926"/>
            <a:chOff x="7106224" y="1087051"/>
            <a:chExt cx="3782756" cy="44970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71295B2-29AE-4DFE-BB1C-416FB1DBC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540"/>
            <a:stretch/>
          </p:blipFill>
          <p:spPr>
            <a:xfrm>
              <a:off x="7106224" y="2348671"/>
              <a:ext cx="3782756" cy="3235394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F6FFEE4-2B67-478A-B897-66F2D0D9037D}"/>
                </a:ext>
              </a:extLst>
            </p:cNvPr>
            <p:cNvSpPr/>
            <p:nvPr/>
          </p:nvSpPr>
          <p:spPr>
            <a:xfrm flipH="1">
              <a:off x="7505700" y="1087051"/>
              <a:ext cx="60960" cy="242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BC52984-EB30-4F90-AD80-88812F2F6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98"/>
          <a:stretch/>
        </p:blipFill>
        <p:spPr>
          <a:xfrm>
            <a:off x="1294914" y="2084436"/>
            <a:ext cx="4497201" cy="22097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10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72" y="306324"/>
            <a:ext cx="9187815" cy="58477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E9E5159-37EC-4CBD-8236-1C551C1C4048}"/>
              </a:ext>
            </a:extLst>
          </p:cNvPr>
          <p:cNvSpPr/>
          <p:nvPr/>
        </p:nvSpPr>
        <p:spPr>
          <a:xfrm>
            <a:off x="960159" y="4601972"/>
            <a:ext cx="6766596" cy="20241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indent="-469900">
              <a:lnSpc>
                <a:spcPct val="200000"/>
              </a:lnSpc>
              <a:spcBef>
                <a:spcPts val="100"/>
              </a:spcBef>
              <a:buClr>
                <a:srgbClr val="317BA6"/>
              </a:buClr>
              <a:buFont typeface="Wingdings" panose="05000000000000000000" pitchFamily="2" charset="2"/>
              <a:buChar char="n"/>
              <a:tabLst>
                <a:tab pos="481965" algn="l"/>
                <a:tab pos="48260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result </a:t>
            </a:r>
            <a:r>
              <a:rPr lang="en-US" altLang="zh-CN" sz="1600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achieves 99%+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on CFP-FP dataset.</a:t>
            </a:r>
          </a:p>
          <a:p>
            <a:pPr marL="482600" indent="-469900">
              <a:lnSpc>
                <a:spcPct val="200000"/>
              </a:lnSpc>
              <a:spcBef>
                <a:spcPts val="100"/>
              </a:spcBef>
              <a:buClr>
                <a:srgbClr val="317BA6"/>
              </a:buClr>
              <a:buFont typeface="Wingdings" panose="05000000000000000000" pitchFamily="2" charset="2"/>
              <a:buChar char="n"/>
              <a:tabLst>
                <a:tab pos="481965" algn="l"/>
                <a:tab pos="48260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result </a:t>
            </a:r>
            <a:r>
              <a:rPr lang="en-US" altLang="zh-CN" sz="1600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surpasses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reported </a:t>
            </a:r>
            <a:r>
              <a:rPr lang="en-US" altLang="zh-CN" sz="1600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human-level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2600" indent="-469900">
              <a:lnSpc>
                <a:spcPct val="200000"/>
              </a:lnSpc>
              <a:spcBef>
                <a:spcPts val="100"/>
              </a:spcBef>
              <a:buClr>
                <a:srgbClr val="317BA6"/>
              </a:buClr>
              <a:buFont typeface="Wingdings" panose="05000000000000000000" pitchFamily="2" charset="2"/>
              <a:buChar char="n"/>
              <a:tabLst>
                <a:tab pos="481965" algn="l"/>
                <a:tab pos="48260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Our method also </a:t>
            </a:r>
            <a:r>
              <a:rPr lang="en-US" altLang="zh-CN" sz="1600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on general face recognition datasets.</a:t>
            </a:r>
          </a:p>
          <a:p>
            <a:pPr marL="482600" indent="-469900">
              <a:lnSpc>
                <a:spcPct val="20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endParaRPr lang="en-US" altLang="zh-CN" sz="1600" dirty="0">
              <a:solidFill>
                <a:srgbClr val="317B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9692" y="1376550"/>
            <a:ext cx="54585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 on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CFP-FP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6207336" y="1376550"/>
            <a:ext cx="51667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 on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LFW,YTF, and CPLFW datasets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7596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 2">
            <a:extLst>
              <a:ext uri="{FF2B5EF4-FFF2-40B4-BE49-F238E27FC236}">
                <a16:creationId xmlns:a16="http://schemas.microsoft.com/office/drawing/2014/main" id="{4A6AF16A-B6D4-4947-94B6-81D278993B2B}"/>
              </a:ext>
            </a:extLst>
          </p:cNvPr>
          <p:cNvSpPr txBox="1">
            <a:spLocks/>
          </p:cNvSpPr>
          <p:nvPr/>
        </p:nvSpPr>
        <p:spPr>
          <a:xfrm>
            <a:off x="876977" y="3006166"/>
            <a:ext cx="10766383" cy="1373078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>
              <a:defRPr sz="2400" b="0" i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3200" b="1" kern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en-US" altLang="zh-CN" sz="29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LARNet</a:t>
            </a:r>
            <a:r>
              <a:rPr lang="en-US" altLang="zh-CN" sz="2900" b="1" kern="0" dirty="0">
                <a:latin typeface="Arial" panose="020B0604020202020204" pitchFamily="34" charset="0"/>
                <a:cs typeface="Arial" panose="020B0604020202020204" pitchFamily="34" charset="0"/>
              </a:rPr>
              <a:t>: Lie Algebra Residual Network for Face Recognition</a:t>
            </a: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384E33A8-9AEB-40D2-8505-B58C48B6058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060905" y="1832694"/>
            <a:ext cx="2728311" cy="101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5999" dirty="0">
                <a:solidFill>
                  <a:srgbClr val="317BA6"/>
                </a:solidFill>
                <a:latin typeface="+mj-lt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20" name="空心弧 19">
            <a:extLst>
              <a:ext uri="{FF2B5EF4-FFF2-40B4-BE49-F238E27FC236}">
                <a16:creationId xmlns:a16="http://schemas.microsoft.com/office/drawing/2014/main" id="{093A53F3-AF4C-42E6-893E-1A2F71600E6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rot="7086271">
            <a:off x="6345021" y="1593013"/>
            <a:ext cx="1482532" cy="1482532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rgbClr val="317BA6"/>
          </a:solidFill>
          <a:ln w="3175">
            <a:solidFill>
              <a:srgbClr val="317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317BA6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6DBAA5A-2BE9-4958-8DD1-63B81AA5BE78}"/>
              </a:ext>
            </a:extLst>
          </p:cNvPr>
          <p:cNvGrpSpPr/>
          <p:nvPr/>
        </p:nvGrpSpPr>
        <p:grpSpPr>
          <a:xfrm>
            <a:off x="1211097" y="4072133"/>
            <a:ext cx="5401836" cy="1074420"/>
            <a:chOff x="1005840" y="4325052"/>
            <a:chExt cx="5401836" cy="1074420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85E8B4E-A2E3-4819-8145-84E922E769EA}"/>
                </a:ext>
              </a:extLst>
            </p:cNvPr>
            <p:cNvSpPr txBox="1"/>
            <p:nvPr/>
          </p:nvSpPr>
          <p:spPr>
            <a:xfrm>
              <a:off x="1927116" y="4680418"/>
              <a:ext cx="448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yangxiaolong17@mails.ucas.ac.cn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7" name="图片 26" descr="图标&#10;&#10;描述已自动生成">
              <a:extLst>
                <a:ext uri="{FF2B5EF4-FFF2-40B4-BE49-F238E27FC236}">
                  <a16:creationId xmlns:a16="http://schemas.microsoft.com/office/drawing/2014/main" id="{1E1893B7-98A4-4852-B000-27FC315B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267" y1="29867" x2="48267" y2="37200"/>
                          <a14:foregroundMark x1="25333" y1="44000" x2="27200" y2="54267"/>
                          <a14:foregroundMark x1="78133" y1="45867" x2="78133" y2="569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005840" y="4325052"/>
              <a:ext cx="1074420" cy="1074420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D3BDE30-8B5C-4982-8EB2-DB8402BC79DD}"/>
              </a:ext>
            </a:extLst>
          </p:cNvPr>
          <p:cNvGrpSpPr/>
          <p:nvPr/>
        </p:nvGrpSpPr>
        <p:grpSpPr>
          <a:xfrm>
            <a:off x="1411158" y="5060953"/>
            <a:ext cx="2804478" cy="648000"/>
            <a:chOff x="6932035" y="4538262"/>
            <a:chExt cx="2804478" cy="648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ED7066D-4EAB-4064-A53A-CF00EF3A1C0F}"/>
                </a:ext>
              </a:extLst>
            </p:cNvPr>
            <p:cNvSpPr/>
            <p:nvPr/>
          </p:nvSpPr>
          <p:spPr>
            <a:xfrm>
              <a:off x="7602595" y="4677596"/>
              <a:ext cx="21339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paradocx.github.io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6" name="图片 35" descr="徽标, 公司名称&#10;&#10;描述已自动生成">
              <a:extLst>
                <a:ext uri="{FF2B5EF4-FFF2-40B4-BE49-F238E27FC236}">
                  <a16:creationId xmlns:a16="http://schemas.microsoft.com/office/drawing/2014/main" id="{89EC2F30-683D-4E25-BDE9-6F5DDC0121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93" t="18247" r="15912" b="42931"/>
            <a:stretch/>
          </p:blipFill>
          <p:spPr>
            <a:xfrm>
              <a:off x="6932035" y="4538262"/>
              <a:ext cx="670560" cy="648000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3609" y="4261432"/>
            <a:ext cx="1551830" cy="15518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032258" y="4427499"/>
            <a:ext cx="19928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Paper Homepage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QR Code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073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93485" y="1281620"/>
            <a:ext cx="5671185" cy="646430"/>
          </a:xfrm>
          <a:custGeom>
            <a:avLst/>
            <a:gdLst/>
            <a:ahLst/>
            <a:cxnLst/>
            <a:rect l="l" t="t" r="r" b="b"/>
            <a:pathLst>
              <a:path w="5671185" h="646430">
                <a:moveTo>
                  <a:pt x="5670624" y="0"/>
                </a:moveTo>
                <a:lnTo>
                  <a:pt x="0" y="0"/>
                </a:lnTo>
                <a:lnTo>
                  <a:pt x="0" y="646328"/>
                </a:lnTo>
                <a:lnTo>
                  <a:pt x="5670624" y="646328"/>
                </a:lnTo>
                <a:lnTo>
                  <a:pt x="5670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2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834391" y="1367028"/>
            <a:ext cx="1096412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A major challenge in practical face recognition applications lies in </a:t>
            </a:r>
            <a:r>
              <a:rPr lang="en-US" sz="2000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variations</a:t>
            </a:r>
            <a:r>
              <a:rPr lang="en-US" sz="2000" spc="-5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between </a:t>
            </a:r>
            <a:r>
              <a:rPr lang="en-US" sz="2000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profile and frontal </a:t>
            </a:r>
            <a:r>
              <a:rPr lang="en-US" sz="20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faces.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movie (2)">
            <a:hlinkClick r:id="" action="ppaction://media"/>
            <a:extLst>
              <a:ext uri="{FF2B5EF4-FFF2-40B4-BE49-F238E27FC236}">
                <a16:creationId xmlns:a16="http://schemas.microsoft.com/office/drawing/2014/main" id="{B6700FF8-E623-48BE-9D59-DE60F7C22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20" y="2433413"/>
            <a:ext cx="5822532" cy="327517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315854" y="3346847"/>
            <a:ext cx="4482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pc="-5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EASY</a:t>
            </a: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face recognition</a:t>
            </a:r>
          </a:p>
          <a:p>
            <a:pPr>
              <a:lnSpc>
                <a:spcPct val="200000"/>
              </a:lnSpc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ith large pose or profile faces !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3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834391" y="1367028"/>
            <a:ext cx="10964124" cy="417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altLang="zh-CN" sz="2000" spc="-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spc="-5" dirty="0" smtClean="0">
                <a:latin typeface="Arial" panose="020B0604020202020204" pitchFamily="34" charset="0"/>
                <a:cs typeface="Arial" panose="020B0604020202020204" pitchFamily="34" charset="0"/>
              </a:rPr>
              <a:t>raditional techniques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图片 23" descr="男人的脸被修图&#10;&#10;描述已自动生成">
            <a:extLst>
              <a:ext uri="{FF2B5EF4-FFF2-40B4-BE49-F238E27FC236}">
                <a16:creationId xmlns:a16="http://schemas.microsoft.com/office/drawing/2014/main" id="{54AABEF5-B5EE-4C0A-AFDF-133B00627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92" y="1986351"/>
            <a:ext cx="2846934" cy="948978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C7F6EC10-A6F9-40E5-92A3-1BCE5A180D21}"/>
              </a:ext>
            </a:extLst>
          </p:cNvPr>
          <p:cNvSpPr/>
          <p:nvPr/>
        </p:nvSpPr>
        <p:spPr>
          <a:xfrm>
            <a:off x="4975582" y="1946531"/>
            <a:ext cx="6217475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375"/>
              </a:spcBef>
              <a:buClr>
                <a:srgbClr val="002060"/>
              </a:buClr>
              <a:tabLst>
                <a:tab pos="358775" algn="l"/>
                <a:tab pos="811213" algn="l"/>
              </a:tabLst>
            </a:pPr>
            <a:r>
              <a:rPr lang="en-US" altLang="zh-CN" spc="-5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Masi</a:t>
            </a: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 (2016)</a:t>
            </a:r>
          </a:p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Enrich </a:t>
            </a: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 by the synthesis of profile faces</a:t>
            </a:r>
          </a:p>
          <a:p>
            <a:pPr marL="358775" lvl="1" indent="-358775">
              <a:spcBef>
                <a:spcPts val="375"/>
              </a:spcBef>
              <a:buClr>
                <a:srgbClr val="317BA6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Unnecessary computational burdens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6BFB8EE-E973-4AC4-96E7-D27440C4E575}"/>
              </a:ext>
            </a:extLst>
          </p:cNvPr>
          <p:cNvGrpSpPr/>
          <p:nvPr/>
        </p:nvGrpSpPr>
        <p:grpSpPr>
          <a:xfrm>
            <a:off x="1306604" y="3502924"/>
            <a:ext cx="2880000" cy="964800"/>
            <a:chOff x="5805336" y="3185103"/>
            <a:chExt cx="3398734" cy="1014703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15B50D1A-C66B-4C44-B556-726D40AC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86936" y="3249690"/>
              <a:ext cx="3258195" cy="883267"/>
            </a:xfrm>
            <a:prstGeom prst="rect">
              <a:avLst/>
            </a:prstGeom>
            <a:ln>
              <a:noFill/>
            </a:ln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F7AC664-BE39-4DCD-84E1-BF259558296C}"/>
                </a:ext>
              </a:extLst>
            </p:cNvPr>
            <p:cNvSpPr/>
            <p:nvPr/>
          </p:nvSpPr>
          <p:spPr>
            <a:xfrm>
              <a:off x="5805336" y="3185103"/>
              <a:ext cx="3398734" cy="1014703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4D3CD758-B262-4207-90C7-F5749CDF3EB6}"/>
              </a:ext>
            </a:extLst>
          </p:cNvPr>
          <p:cNvSpPr/>
          <p:nvPr/>
        </p:nvSpPr>
        <p:spPr>
          <a:xfrm>
            <a:off x="4975582" y="3502924"/>
            <a:ext cx="5963846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375"/>
              </a:spcBef>
              <a:buClr>
                <a:srgbClr val="002060"/>
              </a:buClr>
              <a:tabLst>
                <a:tab pos="358775" algn="l"/>
                <a:tab pos="811213" algn="l"/>
              </a:tabLst>
            </a:pP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Rotate-and-Render  (2020)</a:t>
            </a:r>
            <a:endParaRPr lang="en-US" altLang="zh-CN" spc="-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Frontalize</a:t>
            </a: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faces under all pose ranges</a:t>
            </a:r>
          </a:p>
          <a:p>
            <a:pPr marL="358775" lvl="1" indent="-358775">
              <a:spcBef>
                <a:spcPts val="375"/>
              </a:spcBef>
              <a:buClr>
                <a:srgbClr val="317BA6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Occlusions and non-rigid expressions</a:t>
            </a: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071A0958-3C86-4312-B5B6-860814A04F69}"/>
              </a:ext>
            </a:extLst>
          </p:cNvPr>
          <p:cNvGrpSpPr/>
          <p:nvPr/>
        </p:nvGrpSpPr>
        <p:grpSpPr>
          <a:xfrm>
            <a:off x="1306604" y="5035319"/>
            <a:ext cx="2880000" cy="964800"/>
            <a:chOff x="1293256" y="5108733"/>
            <a:chExt cx="2880000" cy="964800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B86ADD4A-049F-4E94-9CA2-947DFC1D515A}"/>
                </a:ext>
              </a:extLst>
            </p:cNvPr>
            <p:cNvGrpSpPr/>
            <p:nvPr/>
          </p:nvGrpSpPr>
          <p:grpSpPr>
            <a:xfrm>
              <a:off x="1459865" y="5210525"/>
              <a:ext cx="2663448" cy="828675"/>
              <a:chOff x="1362402" y="5178364"/>
              <a:chExt cx="2663448" cy="828675"/>
            </a:xfrm>
          </p:grpSpPr>
          <p:pic>
            <p:nvPicPr>
              <p:cNvPr id="41" name="图片 40">
                <a:extLst>
                  <a:ext uri="{FF2B5EF4-FFF2-40B4-BE49-F238E27FC236}">
                    <a16:creationId xmlns:a16="http://schemas.microsoft.com/office/drawing/2014/main" id="{D7B929FE-2B69-4D18-BD17-789DDD47E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402" y="5178364"/>
                <a:ext cx="1583062" cy="796032"/>
              </a:xfrm>
              <a:prstGeom prst="rect">
                <a:avLst/>
              </a:prstGeom>
            </p:spPr>
          </p:pic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7047C222-5226-4BA1-92E4-1AA12FAE6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9525" y="5178364"/>
                <a:ext cx="1076325" cy="828675"/>
              </a:xfrm>
              <a:prstGeom prst="rect">
                <a:avLst/>
              </a:prstGeom>
            </p:spPr>
          </p:pic>
        </p:grp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F9998DB-B88E-4911-8FDB-A4553ADC6075}"/>
                </a:ext>
              </a:extLst>
            </p:cNvPr>
            <p:cNvSpPr/>
            <p:nvPr/>
          </p:nvSpPr>
          <p:spPr>
            <a:xfrm>
              <a:off x="1293256" y="5108733"/>
              <a:ext cx="2880000" cy="96480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7628C9FC-59F3-4C9A-977F-5185D8C357A2}"/>
              </a:ext>
            </a:extLst>
          </p:cNvPr>
          <p:cNvSpPr/>
          <p:nvPr/>
        </p:nvSpPr>
        <p:spPr>
          <a:xfrm>
            <a:off x="4975582" y="5007043"/>
            <a:ext cx="6836281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375"/>
              </a:spcBef>
              <a:buClr>
                <a:srgbClr val="002060"/>
              </a:buClr>
              <a:tabLst>
                <a:tab pos="358775" algn="l"/>
                <a:tab pos="811213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Probabilistic </a:t>
            </a: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</a:t>
            </a:r>
            <a:r>
              <a:rPr lang="en-US" altLang="zh-CN" spc="-5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Embeddings</a:t>
            </a: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(2019)</a:t>
            </a:r>
            <a:endParaRPr lang="en-US" altLang="zh-CN" spc="-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</a:t>
            </a: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 images as a Gaussian distribution</a:t>
            </a:r>
          </a:p>
          <a:p>
            <a:pPr marL="358775" lvl="1" indent="-358775">
              <a:spcBef>
                <a:spcPts val="375"/>
              </a:spcBef>
              <a:buClr>
                <a:srgbClr val="317BA6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Overly strong hypothesis prior</a:t>
            </a:r>
          </a:p>
        </p:txBody>
      </p:sp>
    </p:spTree>
    <p:extLst>
      <p:ext uri="{BB962C8B-B14F-4D97-AF65-F5344CB8AC3E}">
        <p14:creationId xmlns:p14="http://schemas.microsoft.com/office/powerpoint/2010/main" val="199586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48132" y="1930450"/>
            <a:ext cx="3742690" cy="3929379"/>
          </a:xfrm>
          <a:custGeom>
            <a:avLst/>
            <a:gdLst/>
            <a:ahLst/>
            <a:cxnLst/>
            <a:rect l="l" t="t" r="r" b="b"/>
            <a:pathLst>
              <a:path w="3742690" h="3929379">
                <a:moveTo>
                  <a:pt x="1854809" y="0"/>
                </a:moveTo>
                <a:lnTo>
                  <a:pt x="0" y="0"/>
                </a:lnTo>
                <a:lnTo>
                  <a:pt x="0" y="584771"/>
                </a:lnTo>
                <a:lnTo>
                  <a:pt x="1854809" y="584771"/>
                </a:lnTo>
                <a:lnTo>
                  <a:pt x="1854809" y="0"/>
                </a:lnTo>
                <a:close/>
              </a:path>
              <a:path w="3742690" h="3929379">
                <a:moveTo>
                  <a:pt x="3742626" y="3590264"/>
                </a:moveTo>
                <a:lnTo>
                  <a:pt x="3110915" y="3590264"/>
                </a:lnTo>
                <a:lnTo>
                  <a:pt x="3110915" y="3928821"/>
                </a:lnTo>
                <a:lnTo>
                  <a:pt x="3742626" y="3928821"/>
                </a:lnTo>
                <a:lnTo>
                  <a:pt x="3742626" y="3590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485" y="1281620"/>
            <a:ext cx="5671185" cy="646430"/>
          </a:xfrm>
          <a:custGeom>
            <a:avLst/>
            <a:gdLst/>
            <a:ahLst/>
            <a:cxnLst/>
            <a:rect l="l" t="t" r="r" b="b"/>
            <a:pathLst>
              <a:path w="5671185" h="646430">
                <a:moveTo>
                  <a:pt x="5670624" y="0"/>
                </a:moveTo>
                <a:lnTo>
                  <a:pt x="0" y="0"/>
                </a:lnTo>
                <a:lnTo>
                  <a:pt x="0" y="646328"/>
                </a:lnTo>
                <a:lnTo>
                  <a:pt x="5670624" y="646328"/>
                </a:lnTo>
                <a:lnTo>
                  <a:pt x="5670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4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method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834391" y="1367028"/>
            <a:ext cx="10964124" cy="417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We explore how face </a:t>
            </a:r>
            <a:r>
              <a:rPr lang="en-US" sz="2000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in the 3D space affects the deep </a:t>
            </a:r>
            <a:r>
              <a:rPr lang="en-US" sz="2000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 generation process.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A04EA32-651B-4A19-A167-D97A5D3D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883" y="2497731"/>
            <a:ext cx="5046043" cy="27948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1058E2E-A70C-4D1A-8B6A-D93864B60BDD}"/>
              </a:ext>
            </a:extLst>
          </p:cNvPr>
          <p:cNvSpPr/>
          <p:nvPr/>
        </p:nvSpPr>
        <p:spPr>
          <a:xfrm>
            <a:off x="5997926" y="2740340"/>
            <a:ext cx="5746125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The difference between front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and profile face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Head </a:t>
            </a:r>
            <a:r>
              <a:rPr lang="en-US" altLang="zh-CN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in 3D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C8DF8DB-583C-416B-9CA0-C73904D9AEA4}"/>
              </a:ext>
            </a:extLst>
          </p:cNvPr>
          <p:cNvSpPr/>
          <p:nvPr/>
        </p:nvSpPr>
        <p:spPr>
          <a:xfrm>
            <a:off x="6064670" y="4193564"/>
            <a:ext cx="4185761" cy="8720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Face recognition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images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Clustering in the deep </a:t>
            </a:r>
            <a:r>
              <a:rPr lang="en-US" altLang="zh-CN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space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28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93485" y="1281620"/>
            <a:ext cx="5671185" cy="646430"/>
          </a:xfrm>
          <a:custGeom>
            <a:avLst/>
            <a:gdLst/>
            <a:ahLst/>
            <a:cxnLst/>
            <a:rect l="l" t="t" r="r" b="b"/>
            <a:pathLst>
              <a:path w="5671185" h="646430">
                <a:moveTo>
                  <a:pt x="5670624" y="0"/>
                </a:moveTo>
                <a:lnTo>
                  <a:pt x="0" y="0"/>
                </a:lnTo>
                <a:lnTo>
                  <a:pt x="0" y="646328"/>
                </a:lnTo>
                <a:lnTo>
                  <a:pt x="5670624" y="646328"/>
                </a:lnTo>
                <a:lnTo>
                  <a:pt x="5670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5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method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834391" y="1367028"/>
            <a:ext cx="10964124" cy="417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Rotation matrices are not easy to be embedded in CNNs.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EB52AF-D208-465C-AB3C-5AD281E61493}"/>
              </a:ext>
            </a:extLst>
          </p:cNvPr>
          <p:cNvSpPr/>
          <p:nvPr/>
        </p:nvSpPr>
        <p:spPr>
          <a:xfrm>
            <a:off x="1230843" y="1905800"/>
            <a:ext cx="4612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Rotation group is </a:t>
            </a:r>
            <a:r>
              <a:rPr lang="en-US" altLang="zh-CN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completely closed</a:t>
            </a: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6D9B161-C7A6-40BE-B6D9-87152F8CB578}"/>
                  </a:ext>
                </a:extLst>
              </p:cNvPr>
              <p:cNvSpPr/>
              <p:nvPr/>
            </p:nvSpPr>
            <p:spPr>
              <a:xfrm>
                <a:off x="1336029" y="2333859"/>
                <a:ext cx="45662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67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  </a:t>
                </a:r>
                <a:r>
                  <a:rPr lang="zh-CN" altLang="en-US" dirty="0">
                    <a:solidFill>
                      <a:srgbClr val="00B05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✔</a:t>
                </a:r>
                <a:endParaRPr lang="en-US" altLang="zh-CN" dirty="0">
                  <a:solidFill>
                    <a:srgbClr val="00B05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6D9B161-C7A6-40BE-B6D9-87152F8CB5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29" y="2333859"/>
                <a:ext cx="4566250" cy="369332"/>
              </a:xfrm>
              <a:prstGeom prst="rect">
                <a:avLst/>
              </a:prstGeom>
              <a:blipFill>
                <a:blip r:embed="rId2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189E128-B45C-40E9-AE2A-B199D31EAAC9}"/>
                  </a:ext>
                </a:extLst>
              </p:cNvPr>
              <p:cNvSpPr/>
              <p:nvPr/>
            </p:nvSpPr>
            <p:spPr>
              <a:xfrm>
                <a:off x="1336029" y="2739668"/>
                <a:ext cx="45566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667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dirty="0"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    </a:t>
                </a:r>
                <a:r>
                  <a:rPr lang="zh-CN" altLang="en-US" dirty="0">
                    <a:solidFill>
                      <a:srgbClr val="FF000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❌</a:t>
                </a:r>
                <a:endParaRPr lang="en-US" altLang="zh-CN" dirty="0">
                  <a:solidFill>
                    <a:srgbClr val="FF0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189E128-B45C-40E9-AE2A-B199D31EAA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029" y="2739668"/>
                <a:ext cx="4556632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3">
            <a:extLst>
              <a:ext uri="{FF2B5EF4-FFF2-40B4-BE49-F238E27FC236}">
                <a16:creationId xmlns:a16="http://schemas.microsoft.com/office/drawing/2014/main" id="{65621127-8F8F-4377-9C74-294F336F2D4D}"/>
              </a:ext>
            </a:extLst>
          </p:cNvPr>
          <p:cNvSpPr txBox="1"/>
          <p:nvPr/>
        </p:nvSpPr>
        <p:spPr>
          <a:xfrm>
            <a:off x="833854" y="3404803"/>
            <a:ext cx="10964124" cy="417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z="2000" spc="-5" dirty="0">
                <a:latin typeface="Arial" panose="020B0604020202020204" pitchFamily="34" charset="0"/>
                <a:cs typeface="Arial" panose="020B0604020202020204" pitchFamily="34" charset="0"/>
              </a:rPr>
              <a:t>New tools – </a:t>
            </a:r>
            <a:r>
              <a:rPr lang="en-US" sz="2000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group and Lie algebra</a:t>
            </a:r>
            <a:endParaRPr lang="en-US" sz="2000" dirty="0">
              <a:solidFill>
                <a:srgbClr val="317B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821279-7B43-4128-9AEE-6C0B91253057}"/>
              </a:ext>
            </a:extLst>
          </p:cNvPr>
          <p:cNvSpPr/>
          <p:nvPr/>
        </p:nvSpPr>
        <p:spPr>
          <a:xfrm>
            <a:off x="1230843" y="3967299"/>
            <a:ext cx="7071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closed under addition and multiplication operations </a:t>
            </a:r>
            <a:r>
              <a:rPr lang="zh-CN" altLang="en-US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pc="-5" dirty="0">
                <a:latin typeface="Arial" panose="020B0604020202020204" pitchFamily="34" charset="0"/>
                <a:cs typeface="Arial" panose="020B0604020202020204" pitchFamily="34" charset="0"/>
              </a:rPr>
              <a:t>Lie group</a:t>
            </a:r>
            <a:r>
              <a:rPr lang="zh-CN" altLang="en-US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pc="-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7C0395-BF2A-4C19-AF66-D8D708A989D1}"/>
              </a:ext>
            </a:extLst>
          </p:cNvPr>
          <p:cNvSpPr/>
          <p:nvPr/>
        </p:nvSpPr>
        <p:spPr>
          <a:xfrm>
            <a:off x="1230843" y="4485656"/>
            <a:ext cx="782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derivable </a:t>
            </a:r>
            <a:r>
              <a:rPr lang="zh-CN" altLang="en-US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 and continuous </a:t>
            </a:r>
            <a:r>
              <a:rPr lang="zh-CN" altLang="en-US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zh-CN" spc="-5" dirty="0">
                <a:latin typeface="Arial" panose="020B0604020202020204" pitchFamily="34" charset="0"/>
                <a:cs typeface="Arial" panose="020B0604020202020204" pitchFamily="34" charset="0"/>
              </a:rPr>
              <a:t>Lie group (differential manifold)</a:t>
            </a:r>
            <a:r>
              <a:rPr lang="zh-CN" altLang="en-US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pc="-5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2F83446-B0B3-4CFD-B40A-ED97603B6BB1}"/>
              </a:ext>
            </a:extLst>
          </p:cNvPr>
          <p:cNvSpPr/>
          <p:nvPr/>
        </p:nvSpPr>
        <p:spPr>
          <a:xfrm>
            <a:off x="1230842" y="4999997"/>
            <a:ext cx="7248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derivative operation → tangent space of Lie group → Lie algebra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F0F1D44-3637-4F42-BB87-4CF9B8B5EB2A}"/>
              </a:ext>
            </a:extLst>
          </p:cNvPr>
          <p:cNvSpPr/>
          <p:nvPr/>
        </p:nvSpPr>
        <p:spPr>
          <a:xfrm>
            <a:off x="1230842" y="5514338"/>
            <a:ext cx="7288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8775" lvl="1" indent="-358775">
              <a:spcBef>
                <a:spcPts val="375"/>
              </a:spcBef>
              <a:buClr>
                <a:srgbClr val="002060"/>
              </a:buClr>
              <a:buFont typeface="Wingdings"/>
              <a:buChar char=""/>
              <a:tabLst>
                <a:tab pos="358775" algn="l"/>
                <a:tab pos="811213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non-linear optimization → Lie algebra attached to the vector space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A89F0A3-DC65-4F34-8CFB-3621CD7C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677" y="2084980"/>
            <a:ext cx="3412054" cy="17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0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47EE26-EE19-459B-BF1C-83995E439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29" y="3626859"/>
            <a:ext cx="5580063" cy="246036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6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 method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834391" y="1367028"/>
            <a:ext cx="8609959" cy="377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The frontal-profile face feature pairs in </a:t>
            </a:r>
            <a:r>
              <a:rPr lang="en-US" spc="-5" dirty="0" err="1"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 based on the Lie algebra theory: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5516A92-D699-407D-86FA-3009F6B7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163" y="1850304"/>
            <a:ext cx="4849445" cy="57759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191418E-B8D2-4778-B100-14783766036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35722" y="2304106"/>
            <a:ext cx="4145640" cy="583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B36C40E-CC80-4CAC-BE70-25D940B08B4D}"/>
                  </a:ext>
                </a:extLst>
              </p:cNvPr>
              <p:cNvSpPr/>
              <p:nvPr/>
            </p:nvSpPr>
            <p:spPr>
              <a:xfrm>
                <a:off x="1282560" y="3288305"/>
                <a:ext cx="805739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58775" lvl="1" indent="-358775">
                  <a:spcBef>
                    <a:spcPts val="375"/>
                  </a:spcBef>
                  <a:buClr>
                    <a:srgbClr val="002060"/>
                  </a:buClr>
                  <a:buFont typeface="Wingdings"/>
                  <a:buChar char=""/>
                  <a:tabLst>
                    <a:tab pos="358775" algn="l"/>
                    <a:tab pos="811213" algn="l"/>
                  </a:tabLst>
                </a:pPr>
                <a14:m>
                  <m:oMath xmlns:m="http://schemas.openxmlformats.org/officeDocument/2006/math">
                    <m:r>
                      <a:rPr lang="en-US" altLang="zh-CN" sz="1600" b="0" i="1" spc="-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𝜔</m:t>
                    </m:r>
                    <m:r>
                      <a:rPr lang="en-US" altLang="zh-CN" sz="1600" b="0" i="1" spc="-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altLang="zh-CN" sz="1600" b="1" i="0" spc="-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𝐑</m:t>
                    </m:r>
                    <m:r>
                      <a:rPr lang="en-US" altLang="zh-CN" sz="1600" b="0" i="1" spc="-5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1600" spc="-5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 gating subnet to learn rotation magnitude for controlling the strength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𝐂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𝑟𝑒𝑠</m:t>
                        </m:r>
                      </m:sub>
                    </m:sSub>
                  </m:oMath>
                </a14:m>
                <a:endParaRPr lang="en-US" altLang="zh-CN" sz="1600" spc="-5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B36C40E-CC80-4CAC-BE70-25D940B08B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560" y="3288305"/>
                <a:ext cx="8057399" cy="338554"/>
              </a:xfrm>
              <a:prstGeom prst="rect">
                <a:avLst/>
              </a:prstGeom>
              <a:blipFill>
                <a:blip r:embed="rId5"/>
                <a:stretch>
                  <a:fillRect l="-303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7D995E7-D2FE-4561-AE45-F02E69F74316}"/>
                  </a:ext>
                </a:extLst>
              </p:cNvPr>
              <p:cNvSpPr/>
              <p:nvPr/>
            </p:nvSpPr>
            <p:spPr>
              <a:xfrm>
                <a:off x="1288431" y="2863077"/>
                <a:ext cx="77688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58775" lvl="1" indent="-358775">
                  <a:spcBef>
                    <a:spcPts val="375"/>
                  </a:spcBef>
                  <a:buClr>
                    <a:srgbClr val="002060"/>
                  </a:buClr>
                  <a:buFont typeface="Wingdings"/>
                  <a:buChar char=""/>
                  <a:tabLst>
                    <a:tab pos="358775" algn="l"/>
                    <a:tab pos="811213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b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𝐂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Microsoft YaHei UI" panose="020B0503020204020204" pitchFamily="34" charset="-122"/>
                          </a:rPr>
                          <m:t>𝑟𝑒𝑠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Microsoft YaHei UI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: a residual subnet for decoding rotation information from input face images</a:t>
                </a:r>
                <a:endParaRPr lang="en-US" altLang="zh-CN" sz="1600" spc="-5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7D995E7-D2FE-4561-AE45-F02E69F74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31" y="2863077"/>
                <a:ext cx="7768858" cy="338554"/>
              </a:xfrm>
              <a:prstGeom prst="rect">
                <a:avLst/>
              </a:prstGeom>
              <a:blipFill>
                <a:blip r:embed="rId6"/>
                <a:stretch>
                  <a:fillRect l="-314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bject 3">
            <a:extLst>
              <a:ext uri="{FF2B5EF4-FFF2-40B4-BE49-F238E27FC236}">
                <a16:creationId xmlns:a16="http://schemas.microsoft.com/office/drawing/2014/main" id="{2986A9B7-1B08-4603-B41D-5C5FF54C0582}"/>
              </a:ext>
            </a:extLst>
          </p:cNvPr>
          <p:cNvSpPr txBox="1"/>
          <p:nvPr/>
        </p:nvSpPr>
        <p:spPr>
          <a:xfrm>
            <a:off x="834391" y="4242950"/>
            <a:ext cx="3557400" cy="377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Our succinct architecture: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28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7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Visualization results – feature distributions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1443990" y="5076742"/>
            <a:ext cx="4652010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 algn="ctr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Representation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tabLst>
                <a:tab pos="481965" algn="l"/>
                <a:tab pos="482600" algn="l"/>
              </a:tabLst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 different-pose samples with the same identity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0E423C-549A-437D-BA00-0D90D97CE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53" y="1228723"/>
            <a:ext cx="4726309" cy="34956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985CB17-D74F-431F-8353-5931C9A8F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"/>
          <a:stretch/>
        </p:blipFill>
        <p:spPr>
          <a:xfrm>
            <a:off x="7155015" y="1051682"/>
            <a:ext cx="3023221" cy="3740575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452FAF5C-3227-4259-9BB9-545BDD6A103D}"/>
              </a:ext>
            </a:extLst>
          </p:cNvPr>
          <p:cNvSpPr txBox="1"/>
          <p:nvPr/>
        </p:nvSpPr>
        <p:spPr>
          <a:xfrm>
            <a:off x="6295204" y="5076741"/>
            <a:ext cx="5098086" cy="805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 algn="ctr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r>
              <a:rPr lang="en-US" spc="-5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Clustering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tabLst>
                <a:tab pos="481965" algn="l"/>
                <a:tab pos="482600" algn="l"/>
              </a:tabLst>
            </a:pP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pc="-5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pc="-5" dirty="0">
                <a:latin typeface="Arial" panose="020B0604020202020204" pitchFamily="34" charset="0"/>
                <a:cs typeface="Arial" panose="020B0604020202020204" pitchFamily="34" charset="0"/>
              </a:rPr>
              <a:t>-pose samples with the different identities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8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Visualization results – reconstructed faces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253FABE9-137B-4043-9BCE-3E40332A258D}"/>
              </a:ext>
            </a:extLst>
          </p:cNvPr>
          <p:cNvSpPr txBox="1"/>
          <p:nvPr/>
        </p:nvSpPr>
        <p:spPr>
          <a:xfrm>
            <a:off x="434601" y="5592252"/>
            <a:ext cx="4652010" cy="377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tabLst>
                <a:tab pos="481965" algn="l"/>
                <a:tab pos="4826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°profile faces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1AA898E0-A0D9-4CA5-A31E-C5DBAD7DAABD}"/>
              </a:ext>
            </a:extLst>
          </p:cNvPr>
          <p:cNvGrpSpPr/>
          <p:nvPr/>
        </p:nvGrpSpPr>
        <p:grpSpPr>
          <a:xfrm>
            <a:off x="1686815" y="1166368"/>
            <a:ext cx="2186998" cy="4393720"/>
            <a:chOff x="1686815" y="1166368"/>
            <a:chExt cx="2186998" cy="439372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9787917-C120-45B6-BCB2-1AF50E556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6816" y="1166368"/>
              <a:ext cx="1073791" cy="1073791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6D31281-BF6B-4F8B-86C9-9F0E416C34F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1013" y="1167359"/>
              <a:ext cx="1072800" cy="10728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DA0C973-F1ED-4353-A15D-D626D6E8D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6816" y="2273355"/>
              <a:ext cx="1073791" cy="1073791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6B1EDA9-CF17-43E0-B55C-6D74E05AF35F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01013" y="2274346"/>
              <a:ext cx="1072800" cy="10728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87D7EF7-7E07-4C8D-AB3E-9B6B2D433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6815" y="3380342"/>
              <a:ext cx="1073791" cy="1073791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E0FDF30-E0BE-4962-8419-E40CA31BCB9B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1013" y="3380342"/>
              <a:ext cx="1072800" cy="10728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A729030-3F25-4DD9-95C5-E6D297EAC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86815" y="4486297"/>
              <a:ext cx="1073791" cy="1073791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C0448BB-B9FC-4F14-B31B-92E43F9A4761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01013" y="4486297"/>
              <a:ext cx="1072800" cy="1072800"/>
            </a:xfrm>
            <a:prstGeom prst="rect">
              <a:avLst/>
            </a:prstGeom>
            <a:ln w="12700">
              <a:noFill/>
            </a:ln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E9D3E40-EC9C-4DAF-8EB8-54F1EAB2CF30}"/>
              </a:ext>
            </a:extLst>
          </p:cNvPr>
          <p:cNvGrpSpPr/>
          <p:nvPr/>
        </p:nvGrpSpPr>
        <p:grpSpPr>
          <a:xfrm>
            <a:off x="4719810" y="1165377"/>
            <a:ext cx="2182276" cy="4393720"/>
            <a:chOff x="5310361" y="1165377"/>
            <a:chExt cx="2182276" cy="439372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FE36AAF-6B94-41A3-86AE-1F2014A23C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361" y="1166368"/>
              <a:ext cx="1072800" cy="1072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8CBD44EB-82A7-44AE-836C-F9375879F4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17" b="1"/>
            <a:stretch/>
          </p:blipFill>
          <p:spPr bwMode="auto">
            <a:xfrm>
              <a:off x="6419836" y="1165377"/>
              <a:ext cx="1072800" cy="1072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2E5B7D5B-9BD2-4D4C-BDE4-755991FFCB1A}"/>
                </a:ext>
              </a:extLst>
            </p:cNvPr>
            <p:cNvPicPr/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361" y="2274346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BACE91E2-78F4-4F02-9795-B631B0F57AF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2"/>
            <a:stretch/>
          </p:blipFill>
          <p:spPr bwMode="auto">
            <a:xfrm>
              <a:off x="6419836" y="2273355"/>
              <a:ext cx="1072800" cy="107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819C7A8-505A-4C0C-975F-4016CD2E64AE}"/>
                </a:ext>
              </a:extLst>
            </p:cNvPr>
            <p:cNvPicPr/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361" y="3380342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205E9CA6-3CF3-4636-A131-32FE3515668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0"/>
            <a:stretch/>
          </p:blipFill>
          <p:spPr bwMode="auto">
            <a:xfrm>
              <a:off x="6419837" y="3380342"/>
              <a:ext cx="1072800" cy="107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BC63792-2085-45DC-8DC5-47348B246DB0}"/>
                </a:ext>
              </a:extLst>
            </p:cNvPr>
            <p:cNvPicPr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0361" y="4486297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7E154C2-4733-4A2C-B69C-BB1D6F2E1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284" y="4486297"/>
              <a:ext cx="1072800" cy="107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CCD0E52-1EF9-4F4F-AF2C-782BE57F908E}"/>
              </a:ext>
            </a:extLst>
          </p:cNvPr>
          <p:cNvGrpSpPr/>
          <p:nvPr/>
        </p:nvGrpSpPr>
        <p:grpSpPr>
          <a:xfrm>
            <a:off x="7748084" y="1166368"/>
            <a:ext cx="2182275" cy="4392729"/>
            <a:chOff x="7748084" y="1166368"/>
            <a:chExt cx="2182275" cy="4392729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6712F73-7DF3-4FD7-B101-117DBC9C1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1815" y="1166368"/>
              <a:ext cx="1072800" cy="1072800"/>
            </a:xfrm>
            <a:prstGeom prst="rect">
              <a:avLst/>
            </a:prstGeom>
            <a:noFill/>
            <a:ln w="12700">
              <a:noFill/>
            </a:ln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58136FC-F344-4255-8D27-1052CF1737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" b="-1"/>
            <a:stretch/>
          </p:blipFill>
          <p:spPr bwMode="auto">
            <a:xfrm>
              <a:off x="8857559" y="1166368"/>
              <a:ext cx="1072800" cy="1072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AED79495-4166-4B0E-B8AB-20C16FE8918C}"/>
                </a:ext>
              </a:extLst>
            </p:cNvPr>
            <p:cNvPicPr/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84" y="2273355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7B2255E-CBD7-4BC2-A146-D456FCB8BE9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" t="1743"/>
            <a:stretch/>
          </p:blipFill>
          <p:spPr bwMode="auto">
            <a:xfrm>
              <a:off x="8857559" y="2273355"/>
              <a:ext cx="1072800" cy="107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9EAF7A7A-BD51-4A0B-97CA-031BCC2AF653}"/>
                </a:ext>
              </a:extLst>
            </p:cNvPr>
            <p:cNvPicPr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84" y="3380342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6323F450-5E74-44D2-AD6C-39211BE0E4E6}"/>
                </a:ext>
              </a:extLst>
            </p:cNvPr>
            <p:cNvPicPr/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" r="1" b="1573"/>
            <a:stretch/>
          </p:blipFill>
          <p:spPr bwMode="auto">
            <a:xfrm>
              <a:off x="8857559" y="3380342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19BCBFF-395E-445A-B7C6-6CB43404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8084" y="4486297"/>
              <a:ext cx="1072800" cy="107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Picture 9">
              <a:extLst>
                <a:ext uri="{FF2B5EF4-FFF2-40B4-BE49-F238E27FC236}">
                  <a16:creationId xmlns:a16="http://schemas.microsoft.com/office/drawing/2014/main" id="{B5CD285B-A99A-42FF-A589-6B56F27E4ED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0" r="1" b="1893"/>
            <a:stretch/>
          </p:blipFill>
          <p:spPr bwMode="auto">
            <a:xfrm>
              <a:off x="8857558" y="4486296"/>
              <a:ext cx="1072800" cy="107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object 3">
            <a:extLst>
              <a:ext uri="{FF2B5EF4-FFF2-40B4-BE49-F238E27FC236}">
                <a16:creationId xmlns:a16="http://schemas.microsoft.com/office/drawing/2014/main" id="{3575C2B9-E54D-4DEE-97DC-9E0504594DA4}"/>
              </a:ext>
            </a:extLst>
          </p:cNvPr>
          <p:cNvSpPr txBox="1"/>
          <p:nvPr/>
        </p:nvSpPr>
        <p:spPr>
          <a:xfrm>
            <a:off x="3499728" y="5592252"/>
            <a:ext cx="4652010" cy="377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tabLst>
                <a:tab pos="481965" algn="l"/>
                <a:tab pos="4826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°profile faces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bject 3">
            <a:extLst>
              <a:ext uri="{FF2B5EF4-FFF2-40B4-BE49-F238E27FC236}">
                <a16:creationId xmlns:a16="http://schemas.microsoft.com/office/drawing/2014/main" id="{382E8EF6-7CD4-42BD-9F5F-0EED8CF5ED21}"/>
              </a:ext>
            </a:extLst>
          </p:cNvPr>
          <p:cNvSpPr txBox="1"/>
          <p:nvPr/>
        </p:nvSpPr>
        <p:spPr>
          <a:xfrm>
            <a:off x="6564855" y="5592252"/>
            <a:ext cx="4652010" cy="3770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tabLst>
                <a:tab pos="481965" algn="l"/>
                <a:tab pos="482600" algn="l"/>
              </a:tabLs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°profile faces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32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B43AA3A-E024-43E3-B2F3-D667DF990C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6"/>
          <a:stretch/>
        </p:blipFill>
        <p:spPr>
          <a:xfrm>
            <a:off x="730152" y="1331777"/>
            <a:ext cx="6197854" cy="44905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054715" y="6277553"/>
            <a:ext cx="270510" cy="2108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z="1200" dirty="0">
                <a:latin typeface="Verdana"/>
                <a:cs typeface="Verdana"/>
              </a:rPr>
              <a:t>9</a:t>
            </a:fld>
            <a:endParaRPr sz="1200">
              <a:latin typeface="Verdana"/>
              <a:cs typeface="Verdana"/>
            </a:endParaRP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12018F5B-4E82-4A3D-A0CD-6522223B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72" y="306324"/>
            <a:ext cx="9187815" cy="58477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35A7542-2F60-4D13-A312-DECDCCACD031}"/>
              </a:ext>
            </a:extLst>
          </p:cNvPr>
          <p:cNvSpPr/>
          <p:nvPr/>
        </p:nvSpPr>
        <p:spPr>
          <a:xfrm>
            <a:off x="6830183" y="2251189"/>
            <a:ext cx="4654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results </a:t>
            </a:r>
            <a:r>
              <a:rPr lang="zh-CN" altLang="en-US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surpass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many competitors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recent 5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years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altLang="zh-CN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4 evaluation </a:t>
            </a:r>
            <a:r>
              <a:rPr lang="en-US" altLang="zh-CN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0183" y="1490075"/>
            <a:ext cx="51667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2060"/>
              </a:buClr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Quantitative evaluation on IJB-A dataset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9E5159-37EC-4CBD-8236-1C551C1C4048}"/>
              </a:ext>
            </a:extLst>
          </p:cNvPr>
          <p:cNvSpPr/>
          <p:nvPr/>
        </p:nvSpPr>
        <p:spPr>
          <a:xfrm>
            <a:off x="6830183" y="2897520"/>
            <a:ext cx="516671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buFont typeface="Wingdings" panose="05000000000000000000" pitchFamily="2" charset="2"/>
              <a:buChar char="n"/>
              <a:tabLst>
                <a:tab pos="273050" algn="l"/>
              </a:tabLst>
            </a:pPr>
            <a:r>
              <a:rPr lang="en-US" altLang="zh-CN" dirty="0"/>
              <a:t>V</a:t>
            </a:r>
            <a:r>
              <a:rPr lang="en-US" altLang="zh-CN" dirty="0" smtClean="0"/>
              <a:t>erification </a:t>
            </a:r>
            <a:r>
              <a:rPr lang="en-US" altLang="zh-CN" dirty="0"/>
              <a:t>task</a:t>
            </a:r>
            <a:endParaRPr lang="en-US" altLang="zh-CN" sz="1600" dirty="0" smtClean="0">
              <a:solidFill>
                <a:srgbClr val="317B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tabLst>
                <a:tab pos="273050" algn="l"/>
              </a:tabLst>
            </a:pPr>
            <a:r>
              <a:rPr lang="en-US" altLang="zh-CN" sz="1600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achieve</a:t>
            </a:r>
            <a:r>
              <a:rPr lang="en-US" altLang="zh-CN" sz="1600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95%+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under TAR@FAR=0.01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tabLst>
                <a:tab pos="27305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&amp;   </a:t>
            </a:r>
            <a:r>
              <a:rPr lang="en-US" altLang="zh-CN" sz="1600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87%+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under TAR@FAR=0.001</a:t>
            </a: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98450" indent="-285750">
              <a:lnSpc>
                <a:spcPct val="150000"/>
              </a:lnSpc>
              <a:spcBef>
                <a:spcPts val="100"/>
              </a:spcBef>
              <a:buClr>
                <a:srgbClr val="317BA6"/>
              </a:buClr>
              <a:buFont typeface="Wingdings" panose="05000000000000000000" pitchFamily="2" charset="2"/>
              <a:buChar char="n"/>
              <a:tabLst>
                <a:tab pos="273050" algn="l"/>
              </a:tabLst>
            </a:pPr>
            <a:r>
              <a:rPr lang="en-US" altLang="zh-CN" dirty="0"/>
              <a:t>I</a:t>
            </a:r>
            <a:r>
              <a:rPr lang="en-US" altLang="zh-CN" dirty="0" smtClean="0"/>
              <a:t>dentification task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tabLst>
                <a:tab pos="27305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achieve</a:t>
            </a:r>
            <a:r>
              <a:rPr lang="en-US" altLang="zh-CN" sz="1600" dirty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95%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under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Rank-1 recognition accuracy            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tabLst>
                <a:tab pos="273050" algn="l"/>
              </a:tabLst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&amp;   </a:t>
            </a:r>
            <a:r>
              <a:rPr lang="en-US" altLang="zh-CN" sz="1600" dirty="0" smtClean="0">
                <a:solidFill>
                  <a:srgbClr val="317B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97%+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under Rank-5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recognition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2600" indent="-469900">
              <a:lnSpc>
                <a:spcPct val="150000"/>
              </a:lnSpc>
              <a:spcBef>
                <a:spcPts val="100"/>
              </a:spcBef>
              <a:buClr>
                <a:srgbClr val="002060"/>
              </a:buClr>
              <a:buFont typeface="Wingdings"/>
              <a:buChar char=""/>
              <a:tabLst>
                <a:tab pos="481965" algn="l"/>
                <a:tab pos="482600" algn="l"/>
              </a:tabLst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3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3150911"/>
  <p:tag name="MH_LIBRARY" val="GRAPHIC"/>
  <p:tag name="MH_ORDER" val="TextBox 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03150911"/>
  <p:tag name="MH_LIBRARY" val="GRAPHIC"/>
  <p:tag name="MH_ORDER" val="Block Arc 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427</Words>
  <Application>Microsoft Office PowerPoint</Application>
  <PresentationFormat>宽屏</PresentationFormat>
  <Paragraphs>85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Microsoft YaHei UI</vt:lpstr>
      <vt:lpstr>等线</vt:lpstr>
      <vt:lpstr>宋体</vt:lpstr>
      <vt:lpstr>微软雅黑</vt:lpstr>
      <vt:lpstr>Arial</vt:lpstr>
      <vt:lpstr>Calibri</vt:lpstr>
      <vt:lpstr>Cambria Math</vt:lpstr>
      <vt:lpstr>Verdana</vt:lpstr>
      <vt:lpstr>Wingdings</vt:lpstr>
      <vt:lpstr>Office Theme</vt:lpstr>
      <vt:lpstr>PowerPoint 演示文稿</vt:lpstr>
      <vt:lpstr>Introduction</vt:lpstr>
      <vt:lpstr>Introduction</vt:lpstr>
      <vt:lpstr>Our method</vt:lpstr>
      <vt:lpstr>Our method</vt:lpstr>
      <vt:lpstr>Our method</vt:lpstr>
      <vt:lpstr>Visualization results – feature distributions</vt:lpstr>
      <vt:lpstr>Visualization results – reconstructed faces</vt:lpstr>
      <vt:lpstr>Quantitative evaluation</vt:lpstr>
      <vt:lpstr>Quantitative evaluation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xiaolonyang(杨小龙)</dc:creator>
  <cp:lastModifiedBy>XiaoLong Yang</cp:lastModifiedBy>
  <cp:revision>75</cp:revision>
  <dcterms:created xsi:type="dcterms:W3CDTF">2021-06-17T06:58:22Z</dcterms:created>
  <dcterms:modified xsi:type="dcterms:W3CDTF">2021-06-20T20:13:18Z</dcterms:modified>
</cp:coreProperties>
</file>